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1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5"/>
  </p:notesMasterIdLst>
  <p:sldIdLst>
    <p:sldId id="517" r:id="rId2"/>
    <p:sldId id="278" r:id="rId3"/>
    <p:sldId id="533" r:id="rId4"/>
    <p:sldId id="511" r:id="rId5"/>
    <p:sldId id="512" r:id="rId6"/>
    <p:sldId id="513" r:id="rId7"/>
    <p:sldId id="514" r:id="rId8"/>
    <p:sldId id="515" r:id="rId9"/>
    <p:sldId id="537" r:id="rId10"/>
    <p:sldId id="317" r:id="rId11"/>
    <p:sldId id="437" r:id="rId12"/>
    <p:sldId id="536" r:id="rId13"/>
    <p:sldId id="438" r:id="rId14"/>
    <p:sldId id="439" r:id="rId15"/>
    <p:sldId id="321" r:id="rId16"/>
    <p:sldId id="525" r:id="rId17"/>
    <p:sldId id="538" r:id="rId18"/>
    <p:sldId id="323" r:id="rId19"/>
    <p:sldId id="473" r:id="rId20"/>
    <p:sldId id="519" r:id="rId21"/>
    <p:sldId id="535" r:id="rId22"/>
    <p:sldId id="521" r:id="rId23"/>
    <p:sldId id="522" r:id="rId24"/>
    <p:sldId id="542" r:id="rId25"/>
    <p:sldId id="541" r:id="rId26"/>
    <p:sldId id="518" r:id="rId27"/>
    <p:sldId id="540" r:id="rId28"/>
    <p:sldId id="523" r:id="rId29"/>
    <p:sldId id="474" r:id="rId30"/>
    <p:sldId id="524" r:id="rId31"/>
    <p:sldId id="324" r:id="rId32"/>
    <p:sldId id="539" r:id="rId33"/>
    <p:sldId id="4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CC"/>
    <a:srgbClr val="FF99FF"/>
    <a:srgbClr val="FFCC66"/>
    <a:srgbClr val="FFCC00"/>
    <a:srgbClr val="FFFF00"/>
    <a:srgbClr val="FFFF6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/>
    <p:restoredTop sz="92551" autoAdjust="0"/>
  </p:normalViewPr>
  <p:slideViewPr>
    <p:cSldViewPr>
      <p:cViewPr>
        <p:scale>
          <a:sx n="120" d="100"/>
          <a:sy n="120" d="100"/>
        </p:scale>
        <p:origin x="712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0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0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21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116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79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3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7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705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tags" Target="../tags/tag39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8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26" Type="http://schemas.openxmlformats.org/officeDocument/2006/relationships/tags" Target="../tags/tag98.xml"/><Relationship Id="rId39" Type="http://schemas.openxmlformats.org/officeDocument/2006/relationships/tags" Target="../tags/tag111.xml"/><Relationship Id="rId21" Type="http://schemas.openxmlformats.org/officeDocument/2006/relationships/tags" Target="../tags/tag93.xml"/><Relationship Id="rId34" Type="http://schemas.openxmlformats.org/officeDocument/2006/relationships/tags" Target="../tags/tag106.xml"/><Relationship Id="rId42" Type="http://schemas.openxmlformats.org/officeDocument/2006/relationships/tags" Target="../tags/tag114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9" Type="http://schemas.openxmlformats.org/officeDocument/2006/relationships/tags" Target="../tags/tag101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32" Type="http://schemas.openxmlformats.org/officeDocument/2006/relationships/tags" Target="../tags/tag104.xml"/><Relationship Id="rId37" Type="http://schemas.openxmlformats.org/officeDocument/2006/relationships/tags" Target="../tags/tag109.xml"/><Relationship Id="rId40" Type="http://schemas.openxmlformats.org/officeDocument/2006/relationships/tags" Target="../tags/tag112.xml"/><Relationship Id="rId45" Type="http://schemas.openxmlformats.org/officeDocument/2006/relationships/tags" Target="../tags/tag117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tags" Target="../tags/tag108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31" Type="http://schemas.openxmlformats.org/officeDocument/2006/relationships/tags" Target="../tags/tag103.xml"/><Relationship Id="rId44" Type="http://schemas.openxmlformats.org/officeDocument/2006/relationships/tags" Target="../tags/tag116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tags" Target="../tags/tag102.xml"/><Relationship Id="rId35" Type="http://schemas.openxmlformats.org/officeDocument/2006/relationships/tags" Target="../tags/tag107.xml"/><Relationship Id="rId43" Type="http://schemas.openxmlformats.org/officeDocument/2006/relationships/tags" Target="../tags/tag115.xml"/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33" Type="http://schemas.openxmlformats.org/officeDocument/2006/relationships/tags" Target="../tags/tag105.xml"/><Relationship Id="rId38" Type="http://schemas.openxmlformats.org/officeDocument/2006/relationships/tags" Target="../tags/tag11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92.xml"/><Relationship Id="rId41" Type="http://schemas.openxmlformats.org/officeDocument/2006/relationships/tags" Target="../tags/tag1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8.png"/><Relationship Id="rId4" Type="http://schemas.openxmlformats.org/officeDocument/2006/relationships/tags" Target="../tags/tag11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26" Type="http://schemas.openxmlformats.org/officeDocument/2006/relationships/tags" Target="../tags/tag175.xml"/><Relationship Id="rId39" Type="http://schemas.openxmlformats.org/officeDocument/2006/relationships/tags" Target="../tags/tag188.xml"/><Relationship Id="rId21" Type="http://schemas.openxmlformats.org/officeDocument/2006/relationships/tags" Target="../tags/tag170.xml"/><Relationship Id="rId34" Type="http://schemas.openxmlformats.org/officeDocument/2006/relationships/tags" Target="../tags/tag183.xml"/><Relationship Id="rId42" Type="http://schemas.openxmlformats.org/officeDocument/2006/relationships/tags" Target="../tags/tag191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9" Type="http://schemas.openxmlformats.org/officeDocument/2006/relationships/tags" Target="../tags/tag178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tags" Target="../tags/tag173.xml"/><Relationship Id="rId32" Type="http://schemas.openxmlformats.org/officeDocument/2006/relationships/tags" Target="../tags/tag181.xml"/><Relationship Id="rId37" Type="http://schemas.openxmlformats.org/officeDocument/2006/relationships/tags" Target="../tags/tag186.xml"/><Relationship Id="rId40" Type="http://schemas.openxmlformats.org/officeDocument/2006/relationships/tags" Target="../tags/tag189.xml"/><Relationship Id="rId45" Type="http://schemas.openxmlformats.org/officeDocument/2006/relationships/tags" Target="../tags/tag194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tags" Target="../tags/tag172.xml"/><Relationship Id="rId28" Type="http://schemas.openxmlformats.org/officeDocument/2006/relationships/tags" Target="../tags/tag177.xml"/><Relationship Id="rId36" Type="http://schemas.openxmlformats.org/officeDocument/2006/relationships/tags" Target="../tags/tag185.xml"/><Relationship Id="rId10" Type="http://schemas.openxmlformats.org/officeDocument/2006/relationships/tags" Target="../tags/tag159.xml"/><Relationship Id="rId19" Type="http://schemas.openxmlformats.org/officeDocument/2006/relationships/tags" Target="../tags/tag168.xml"/><Relationship Id="rId31" Type="http://schemas.openxmlformats.org/officeDocument/2006/relationships/tags" Target="../tags/tag180.xml"/><Relationship Id="rId44" Type="http://schemas.openxmlformats.org/officeDocument/2006/relationships/tags" Target="../tags/tag193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tags" Target="../tags/tag171.xml"/><Relationship Id="rId27" Type="http://schemas.openxmlformats.org/officeDocument/2006/relationships/tags" Target="../tags/tag176.xml"/><Relationship Id="rId30" Type="http://schemas.openxmlformats.org/officeDocument/2006/relationships/tags" Target="../tags/tag179.xml"/><Relationship Id="rId35" Type="http://schemas.openxmlformats.org/officeDocument/2006/relationships/tags" Target="../tags/tag184.xml"/><Relationship Id="rId43" Type="http://schemas.openxmlformats.org/officeDocument/2006/relationships/tags" Target="../tags/tag192.xml"/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tags" Target="../tags/tag174.xml"/><Relationship Id="rId33" Type="http://schemas.openxmlformats.org/officeDocument/2006/relationships/tags" Target="../tags/tag182.xml"/><Relationship Id="rId38" Type="http://schemas.openxmlformats.org/officeDocument/2006/relationships/tags" Target="../tags/tag187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169.xml"/><Relationship Id="rId41" Type="http://schemas.openxmlformats.org/officeDocument/2006/relationships/tags" Target="../tags/tag1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tif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0"/>
            <a:ext cx="10363200" cy="2228851"/>
          </a:xfrm>
        </p:spPr>
        <p:txBody>
          <a:bodyPr>
            <a:normAutofit/>
          </a:bodyPr>
          <a:lstStyle/>
          <a:p>
            <a:r>
              <a:rPr lang="en-US" dirty="0"/>
              <a:t>Kruskal’s MST Algorithm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Find-Union Data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4102: Algorithms</a:t>
            </a:r>
          </a:p>
          <a:p>
            <a:r>
              <a:rPr lang="en-US" dirty="0"/>
              <a:t>Spring 2022</a:t>
            </a:r>
          </a:p>
          <a:p>
            <a:r>
              <a:rPr lang="en-US" dirty="0"/>
              <a:t>Robbie </a:t>
            </a:r>
            <a:r>
              <a:rPr lang="en-US" dirty="0" err="1"/>
              <a:t>Hott</a:t>
            </a:r>
            <a:r>
              <a:rPr lang="en-US" dirty="0"/>
              <a:t> and Tom Horton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Prim’s approach:</a:t>
            </a:r>
          </a:p>
          <a:p>
            <a:pPr lvl="1"/>
            <a:r>
              <a:rPr lang="en-US" dirty="0"/>
              <a:t>Build one tree.  Make the one tree bigger and as good as it can be.</a:t>
            </a:r>
          </a:p>
          <a:p>
            <a:r>
              <a:rPr lang="en-US" dirty="0"/>
              <a:t>Kruskal’s approach</a:t>
            </a:r>
          </a:p>
          <a:p>
            <a:pPr lvl="1"/>
            <a:r>
              <a:rPr lang="en-US" dirty="0"/>
              <a:t>Choose the best edge possible: smallest weight</a:t>
            </a:r>
          </a:p>
          <a:p>
            <a:pPr lvl="1"/>
            <a:r>
              <a:rPr lang="en-US" dirty="0"/>
              <a:t>Not one tree – maintain a forest!</a:t>
            </a:r>
          </a:p>
          <a:p>
            <a:pPr lvl="1" algn="l"/>
            <a:r>
              <a:rPr lang="en-US" dirty="0"/>
              <a:t>Each edge added will connect two trees.</a:t>
            </a:r>
            <a:br>
              <a:rPr lang="en-US" dirty="0"/>
            </a:br>
            <a:r>
              <a:rPr lang="en-US" dirty="0"/>
              <a:t>Can’t form a cycle in a tree!</a:t>
            </a:r>
          </a:p>
          <a:p>
            <a:pPr lvl="1"/>
            <a:r>
              <a:rPr lang="en-US" dirty="0"/>
              <a:t>After </a:t>
            </a:r>
            <a:r>
              <a:rPr lang="en-US"/>
              <a:t>adding V-1 </a:t>
            </a:r>
            <a:r>
              <a:rPr lang="en-US" dirty="0"/>
              <a:t>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Idea: Have a </a:t>
            </a:r>
            <a:r>
              <a:rPr lang="en-US" sz="2800" dirty="0">
                <a:solidFill>
                  <a:srgbClr val="FF0000"/>
                </a:solidFill>
              </a:rPr>
              <a:t>forest</a:t>
            </a:r>
            <a:r>
              <a:rPr lang="en-US" sz="2800" dirty="0"/>
              <a:t> (set of trees) that eventually shrinks into one tree</a:t>
            </a:r>
          </a:p>
          <a:p>
            <a:pPr lvl="1"/>
            <a:r>
              <a:rPr lang="en-US" sz="2400" dirty="0"/>
              <a:t>At each step, add an edge that joins two trees (no cycles!)</a:t>
            </a:r>
          </a:p>
          <a:p>
            <a:pPr lvl="1"/>
            <a:r>
              <a:rPr lang="en-US" sz="2400" dirty="0"/>
              <a:t>Choose the one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v,w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that has the smallest weight of possible connecting edges</a:t>
            </a:r>
          </a:p>
          <a:p>
            <a:pPr lvl="1"/>
            <a:r>
              <a:rPr lang="en-US" sz="2400" dirty="0"/>
              <a:t>Continue until you have one tree, which will be a MST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46070" y="5826161"/>
            <a:ext cx="10958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52688" y="3817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59087" y="4416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629016" y="4276725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437063" y="5410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298154" y="4104279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886199" y="4667249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97399" y="4267199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1"/>
            </p:custDataLst>
          </p:nvPr>
        </p:nvCxnSpPr>
        <p:spPr bwMode="auto">
          <a:xfrm flipV="1">
            <a:off x="4059238" y="4364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839661" y="4133205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033962" y="5484812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324599" y="5067299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5"/>
            </p:custDataLst>
          </p:nvPr>
        </p:nvCxnSpPr>
        <p:spPr bwMode="auto">
          <a:xfrm flipV="1">
            <a:off x="5207000" y="5164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8925B62C-7E5E-824D-A31A-74203E22031F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257256" y="5541998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4F2B964D-E5D6-1C47-85DA-E4478BDC4745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595615" y="4524375"/>
            <a:ext cx="349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D65F903-B35C-E342-967C-544E57A06FF8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28578" y="5020341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5E6F8862-3E1C-F843-8DCB-BB72FE87D3F7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597399" y="5569779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17">
            <a:extLst>
              <a:ext uri="{FF2B5EF4-FFF2-40B4-BE49-F238E27FC236}">
                <a16:creationId xmlns:a16="http://schemas.microsoft.com/office/drawing/2014/main" id="{E986044A-8FA1-D540-9C19-4A89A404AA2B}"/>
              </a:ext>
            </a:extLst>
          </p:cNvPr>
          <p:cNvCxnSpPr>
            <a:cxnSpLocks noChangeShapeType="1"/>
            <a:stCxn id="24" idx="5"/>
          </p:cNvCxnSpPr>
          <p:nvPr>
            <p:custDataLst>
              <p:tags r:id="rId20"/>
            </p:custDataLst>
          </p:nvPr>
        </p:nvCxnSpPr>
        <p:spPr bwMode="auto">
          <a:xfrm>
            <a:off x="3402020" y="5117902"/>
            <a:ext cx="1256020" cy="50902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31" name="Oval 15">
            <a:extLst>
              <a:ext uri="{FF2B5EF4-FFF2-40B4-BE49-F238E27FC236}">
                <a16:creationId xmlns:a16="http://schemas.microsoft.com/office/drawing/2014/main" id="{D4D680CA-4697-964A-8E69-FDB635431DC2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134175" y="45575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1A8339CF-9977-7442-B223-1138B5CE474F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416006" y="5595864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AutoShape 17">
            <a:extLst>
              <a:ext uri="{FF2B5EF4-FFF2-40B4-BE49-F238E27FC236}">
                <a16:creationId xmlns:a16="http://schemas.microsoft.com/office/drawing/2014/main" id="{868302E4-1A28-A246-8F36-A33571644AE0}"/>
              </a:ext>
            </a:extLst>
          </p:cNvPr>
          <p:cNvCxnSpPr>
            <a:cxnSpLocks noChangeShapeType="1"/>
            <a:stCxn id="31" idx="4"/>
            <a:endCxn id="32" idx="0"/>
          </p:cNvCxnSpPr>
          <p:nvPr>
            <p:custDataLst>
              <p:tags r:id="rId23"/>
            </p:custDataLst>
          </p:nvPr>
        </p:nvCxnSpPr>
        <p:spPr bwMode="auto">
          <a:xfrm>
            <a:off x="7235775" y="4671850"/>
            <a:ext cx="281831" cy="924014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Text Box 14">
            <a:extLst>
              <a:ext uri="{FF2B5EF4-FFF2-40B4-BE49-F238E27FC236}">
                <a16:creationId xmlns:a16="http://schemas.microsoft.com/office/drawing/2014/main" id="{3AB5A448-DEE2-0640-BAA5-621FFA0E12B5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33969" y="4211277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4DCE34C8-0B11-CC4A-825F-52496F1F286F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17352" y="5306808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 Box 14">
            <a:extLst>
              <a:ext uri="{FF2B5EF4-FFF2-40B4-BE49-F238E27FC236}">
                <a16:creationId xmlns:a16="http://schemas.microsoft.com/office/drawing/2014/main" id="{EDD62811-6490-AF4F-94B3-ECD9E77E6F47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816488" y="5289717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1C2D455D-1184-A644-946B-C670D0A6AAB9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346095" y="4855426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MST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716212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35512" y="426065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033837" y="140632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34975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648200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1060450" y="173335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3167063" y="283031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3260725" y="272395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2293937" y="434796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696913" y="177304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884238" y="283031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751012" y="421620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2014538" y="283031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483101" y="164604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977901" y="272395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1154112" y="153809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" y="149522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3167063" y="164604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4911725" y="287000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489075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41587" y="132536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3125" y="325735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4975" y="202704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70312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27225" y="19841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735512" y="198417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946525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99037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243262" y="193972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14537" y="321290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068637" y="409079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214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MST and Kruskal’s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716212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35512" y="426065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033837" y="140632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34975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648200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1060450" y="173335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3167063" y="283031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3260725" y="272395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2293937" y="434796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696913" y="177304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884238" y="283031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751012" y="421620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2014538" y="283031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483101" y="164604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977901" y="272395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1154112" y="153809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" y="149522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3167063" y="164604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4911725" y="287000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489075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41587" y="132536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3125" y="325735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4975" y="202704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70312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27225" y="19841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735512" y="198417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946525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99037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243262" y="193972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14537" y="321290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068637" y="409079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8077200" y="3321174"/>
            <a:ext cx="527050" cy="5393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9296400" y="40828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8604250" y="3590837"/>
            <a:ext cx="769335" cy="57153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10515600" y="3204995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8604250" y="3476391"/>
            <a:ext cx="1911350" cy="11444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7702550" y="40828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8229600" y="4354277"/>
            <a:ext cx="10668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10058400" y="5109995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9746265" y="4546183"/>
            <a:ext cx="389320" cy="6433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8540750" y="53020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10508265" y="4469983"/>
            <a:ext cx="389320" cy="7195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 flipV="1">
            <a:off x="9067800" y="5573297"/>
            <a:ext cx="1067785" cy="18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10820400" y="40066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9F7F-3595-8745-BFB4-7B4A186FD17C}"/>
              </a:ext>
            </a:extLst>
          </p:cNvPr>
          <p:cNvSpPr txBox="1"/>
          <p:nvPr/>
        </p:nvSpPr>
        <p:spPr>
          <a:xfrm>
            <a:off x="9601692" y="5924004"/>
            <a:ext cx="232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Cost(MST) = 16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88400" y="2403624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8077199" y="2686050"/>
            <a:ext cx="711200" cy="23967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374AB017-C065-504D-9C05-6F3EEEEDCF8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16767" y="1197784"/>
            <a:ext cx="47153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9933"/>
                </a:solidFill>
              </a:rPr>
              <a:t>Assumes we’ve created a heap. (Could we sort?)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AEB34EDC-597D-0D41-8E61-4F785609B54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9561" y="1760795"/>
            <a:ext cx="487864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9933"/>
                </a:solidFill>
              </a:rPr>
              <a:t>Initialize </a:t>
            </a:r>
            <a:r>
              <a:rPr lang="en-US" dirty="0" err="1">
                <a:solidFill>
                  <a:srgbClr val="339933"/>
                </a:solidFill>
              </a:rPr>
              <a:t>DisjSet</a:t>
            </a:r>
            <a:r>
              <a:rPr lang="en-US" dirty="0">
                <a:solidFill>
                  <a:srgbClr val="339933"/>
                </a:solidFill>
              </a:rPr>
              <a:t> object so all items in separate set</a:t>
            </a: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049AB46A-1B72-B04B-8473-C50A3DF0C220}"/>
              </a:ext>
            </a:extLst>
          </p:cNvPr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5456068" y="2004754"/>
            <a:ext cx="126069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5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066800" y="1524000"/>
            <a:ext cx="87630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EL = sorted set of edges ascending by weight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(For this discussion, we’re sorting here, not using a heap)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But, how do you keep track of what trees a vertex is in?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Trees are sets of vertices. Need to </a:t>
            </a:r>
            <a:r>
              <a:rPr lang="en-US" sz="2400" dirty="0" err="1"/>
              <a:t>findset</a:t>
            </a:r>
            <a:r>
              <a:rPr lang="en-US" sz="2400" dirty="0"/>
              <a:t>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Sets and Find/Union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21.3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6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An Abstract Data Type (ADT) for a collection of sets of any kind of item, where an item can only belong to one of the sets</a:t>
            </a:r>
          </a:p>
          <a:p>
            <a:pPr lvl="1"/>
            <a:r>
              <a:rPr lang="en-US" dirty="0"/>
              <a:t>We’ll assume each item is identified by a unique integer value</a:t>
            </a:r>
          </a:p>
          <a:p>
            <a:r>
              <a:rPr lang="en-US" dirty="0"/>
              <a:t>Need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(int n)		// construct n independent sets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findSet</a:t>
            </a:r>
            <a:r>
              <a:rPr lang="en-US" dirty="0"/>
              <a:t>(int </a:t>
            </a:r>
            <a:r>
              <a:rPr lang="en-US" dirty="0" err="1"/>
              <a:t>i</a:t>
            </a:r>
            <a:r>
              <a:rPr lang="en-US" dirty="0"/>
              <a:t>)		// 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union(int </a:t>
            </a:r>
            <a:r>
              <a:rPr lang="en-US" dirty="0" err="1"/>
              <a:t>i</a:t>
            </a:r>
            <a:r>
              <a:rPr lang="en-US" dirty="0"/>
              <a:t>, int j)	// 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Sets As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10495"/>
            <a:ext cx="10972800" cy="17295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our implementation, we’ll represent each set as a tree</a:t>
            </a:r>
          </a:p>
          <a:p>
            <a:r>
              <a:rPr lang="en-US" dirty="0"/>
              <a:t>Identify set by its root node’s ID (its “label”)</a:t>
            </a:r>
          </a:p>
          <a:p>
            <a:pPr lvl="1"/>
            <a:r>
              <a:rPr lang="en-US" dirty="0" err="1"/>
              <a:t>findSet</a:t>
            </a:r>
            <a:r>
              <a:rPr lang="en-US" dirty="0"/>
              <a:t>() means tracing up to root</a:t>
            </a:r>
          </a:p>
          <a:p>
            <a:pPr lvl="1"/>
            <a:r>
              <a:rPr lang="en-US" dirty="0"/>
              <a:t>union() makes one root child of the other root</a:t>
            </a:r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76600"/>
            <a:ext cx="8169144" cy="3581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FB75D-BEF9-8D4B-AE48-B08DC31DC08A}"/>
              </a:ext>
            </a:extLst>
          </p:cNvPr>
          <p:cNvSpPr txBox="1"/>
          <p:nvPr/>
        </p:nvSpPr>
        <p:spPr>
          <a:xfrm>
            <a:off x="2575056" y="6125518"/>
            <a:ext cx="1265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Two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DCDE5-B922-124B-81A6-1A0D92E940D9}"/>
              </a:ext>
            </a:extLst>
          </p:cNvPr>
          <p:cNvSpPr txBox="1"/>
          <p:nvPr/>
        </p:nvSpPr>
        <p:spPr>
          <a:xfrm>
            <a:off x="7543800" y="6157416"/>
            <a:ext cx="18212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a union</a:t>
            </a:r>
          </a:p>
        </p:txBody>
      </p:sp>
    </p:spTree>
    <p:extLst>
      <p:ext uri="{BB962C8B-B14F-4D97-AF65-F5344CB8AC3E}">
        <p14:creationId xmlns:p14="http://schemas.microsoft.com/office/powerpoint/2010/main" val="421913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0      1        2       3       4       5       6      7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178622" y="43053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2743207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429008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1148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48006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4864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1722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6858011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543812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743200" y="48586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2743200" y="42490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0       1       2       3       4       5       6      7 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union(4,5)</a:t>
            </a:r>
          </a:p>
          <a:p>
            <a:pPr lvl="1"/>
            <a:r>
              <a:rPr lang="en-US" dirty="0"/>
              <a:t>union(6,7)</a:t>
            </a:r>
          </a:p>
          <a:p>
            <a:pPr lvl="1"/>
            <a:r>
              <a:rPr lang="en-US" dirty="0"/>
              <a:t>union(1,2)</a:t>
            </a:r>
          </a:p>
          <a:p>
            <a:pPr lvl="1"/>
            <a:r>
              <a:rPr lang="en-US" dirty="0"/>
              <a:t>union(5,6)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BA46FC-FDE2-E244-B2AD-BF4F27378C5D}"/>
              </a:ext>
            </a:extLst>
          </p:cNvPr>
          <p:cNvSpPr/>
          <p:nvPr/>
        </p:nvSpPr>
        <p:spPr>
          <a:xfrm>
            <a:off x="2743207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A1F925B-FED6-1448-927E-8E57238ED144}"/>
              </a:ext>
            </a:extLst>
          </p:cNvPr>
          <p:cNvSpPr/>
          <p:nvPr/>
        </p:nvSpPr>
        <p:spPr>
          <a:xfrm>
            <a:off x="3429008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4BF3EB-D5A6-6C4B-AD8F-C26626E4CE08}"/>
              </a:ext>
            </a:extLst>
          </p:cNvPr>
          <p:cNvSpPr/>
          <p:nvPr/>
        </p:nvSpPr>
        <p:spPr>
          <a:xfrm>
            <a:off x="41148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9F7290E0-D165-6641-8B9B-9B8E5B8ABB8A}"/>
              </a:ext>
            </a:extLst>
          </p:cNvPr>
          <p:cNvSpPr/>
          <p:nvPr/>
        </p:nvSpPr>
        <p:spPr>
          <a:xfrm>
            <a:off x="48006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B1F03EB-45B4-D34D-A6CA-BEAAD7955C0F}"/>
              </a:ext>
            </a:extLst>
          </p:cNvPr>
          <p:cNvSpPr/>
          <p:nvPr/>
        </p:nvSpPr>
        <p:spPr>
          <a:xfrm>
            <a:off x="54864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7280DBA-4929-2B4F-87B8-3353DE89F443}"/>
              </a:ext>
            </a:extLst>
          </p:cNvPr>
          <p:cNvSpPr/>
          <p:nvPr/>
        </p:nvSpPr>
        <p:spPr>
          <a:xfrm>
            <a:off x="61722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52198E6F-F1AD-AD4D-937F-58FABDDBB1DD}"/>
              </a:ext>
            </a:extLst>
          </p:cNvPr>
          <p:cNvSpPr/>
          <p:nvPr/>
        </p:nvSpPr>
        <p:spPr>
          <a:xfrm>
            <a:off x="6858011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AFB8FD16-A8EB-9945-9053-3728591FC21A}"/>
              </a:ext>
            </a:extLst>
          </p:cNvPr>
          <p:cNvSpPr/>
          <p:nvPr/>
        </p:nvSpPr>
        <p:spPr>
          <a:xfrm>
            <a:off x="7543812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730B698-0737-3E4D-9F0D-3253D3E597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743200" y="48586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0       1       2       3       4       5       6      7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3FD6C75-5C81-2D4D-A23F-EE4CC83851B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2743200" y="42490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0       1       2       3       4       5       6      7 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Example Using MST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657846" y="226739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2849188" y="3191315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2558069" y="133791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7932" y="223644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3201763" y="226739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812422" y="1552533"/>
            <a:ext cx="922609" cy="75345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2107711" y="2492332"/>
            <a:ext cx="741477" cy="83074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2184896" y="2399162"/>
            <a:ext cx="101686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 flipV="1">
            <a:off x="1727773" y="3323078"/>
            <a:ext cx="1121415" cy="557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51457" y="1590893"/>
            <a:ext cx="174625" cy="645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637797" y="2461381"/>
            <a:ext cx="640111" cy="77409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200723" y="3196887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1464248" y="2492332"/>
            <a:ext cx="270783" cy="704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3007934" y="1562844"/>
            <a:ext cx="457354" cy="704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714982" y="2368211"/>
            <a:ext cx="942864" cy="3095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 flipV="1">
            <a:off x="889607" y="1459925"/>
            <a:ext cx="1668462" cy="974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362557" y="1328956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2107711" y="1562844"/>
            <a:ext cx="527543" cy="74314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V="1">
            <a:off x="3112713" y="2530924"/>
            <a:ext cx="352575" cy="6603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95090" y="207057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669562" y="1149601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37797" y="283566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45083" y="176103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506669" y="20837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333012" y="167268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840644" y="1724137"/>
            <a:ext cx="48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21743" y="289125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039688" y="260661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087346" y="1680944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307253" y="269579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927212" y="299858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622815" y="3878181"/>
            <a:ext cx="527050" cy="5393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1460313" y="4765195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5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1072680" y="4338524"/>
            <a:ext cx="464818" cy="50616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2205008" y="3888976"/>
            <a:ext cx="527050" cy="551921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 flipV="1">
            <a:off x="1149865" y="4147844"/>
            <a:ext cx="1055143" cy="170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99023" y="4765195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826073" y="5036592"/>
            <a:ext cx="63424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2127823" y="5672333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1910178" y="5228498"/>
            <a:ext cx="294830" cy="523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714982" y="5672333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2577688" y="5248521"/>
            <a:ext cx="243906" cy="5033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2"/>
          </p:cNvCxnSpPr>
          <p:nvPr>
            <p:custDataLst>
              <p:tags r:id="rId44"/>
            </p:custDataLst>
          </p:nvPr>
        </p:nvCxnSpPr>
        <p:spPr bwMode="auto">
          <a:xfrm flipV="1">
            <a:off x="1242032" y="5943729"/>
            <a:ext cx="885791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2744409" y="4785218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9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F70B-29D0-6B4B-A615-B42C4AA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B46-543D-2E42-A88F-2C181616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D7F4F-42AD-A64B-9DC4-C28F7A1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Time-complexity,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input is the label (root note) or near it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DBE3-09E9-8C45-B434-348D9AE6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pic>
        <p:nvPicPr>
          <p:cNvPr id="6" name="Content Placeholder 5" descr="Shape, circle&#10;&#10;Description automatically generated">
            <a:extLst>
              <a:ext uri="{FF2B5EF4-FFF2-40B4-BE49-F238E27FC236}">
                <a16:creationId xmlns:a16="http://schemas.microsoft.com/office/drawing/2014/main" id="{9F7F0EC5-5D86-6D44-931F-1F103FD7E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9144000" cy="39597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5EC7E-9C81-5C43-BC4F-D7EA3326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2F91C-667C-BD48-B131-5A54874D6F85}"/>
              </a:ext>
            </a:extLst>
          </p:cNvPr>
          <p:cNvSpPr txBox="1"/>
          <p:nvPr/>
        </p:nvSpPr>
        <p:spPr>
          <a:xfrm>
            <a:off x="1752600" y="1586779"/>
            <a:ext cx="923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Sets:                   </a:t>
            </a:r>
            <a:r>
              <a:rPr lang="en-US" sz="2800" dirty="0" err="1"/>
              <a:t>Union’d</a:t>
            </a:r>
            <a:r>
              <a:rPr lang="en-US" sz="2800" dirty="0"/>
              <a:t> under 0:             </a:t>
            </a:r>
            <a:r>
              <a:rPr lang="en-US" sz="2800" dirty="0" err="1"/>
              <a:t>Union’d</a:t>
            </a:r>
            <a:r>
              <a:rPr lang="en-US" sz="2800" dirty="0"/>
              <a:t> under 3:</a:t>
            </a:r>
          </a:p>
        </p:txBody>
      </p:sp>
    </p:spTree>
    <p:extLst>
      <p:ext uri="{BB962C8B-B14F-4D97-AF65-F5344CB8AC3E}">
        <p14:creationId xmlns:p14="http://schemas.microsoft.com/office/powerpoint/2010/main" val="3587343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1916" y="1614716"/>
            <a:ext cx="5903684" cy="3719284"/>
          </a:xfrm>
        </p:spPr>
        <p:txBody>
          <a:bodyPr>
            <a:normAutofit/>
          </a:bodyPr>
          <a:lstStyle/>
          <a:p>
            <a:r>
              <a:rPr lang="en-US" dirty="0"/>
              <a:t>Easy to implement!!</a:t>
            </a:r>
          </a:p>
          <a:p>
            <a:r>
              <a:rPr lang="en-US" dirty="0"/>
              <a:t>What’s “rank” here?</a:t>
            </a:r>
          </a:p>
          <a:p>
            <a:pPr lvl="1"/>
            <a:r>
              <a:rPr lang="en-US" dirty="0"/>
              <a:t>Upper bound on height of a node in our set’s tree</a:t>
            </a:r>
          </a:p>
          <a:p>
            <a:r>
              <a:rPr lang="en-US" dirty="0"/>
              <a:t>Union by rank:</a:t>
            </a:r>
          </a:p>
          <a:p>
            <a:pPr lvl="1"/>
            <a:r>
              <a:rPr lang="en-US" dirty="0"/>
              <a:t>Make the root with smaller rank point to the root with larger rank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233452"/>
            <a:ext cx="5143124" cy="5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20800"/>
            <a:ext cx="76962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Nothing special about tree’s structure,</a:t>
            </a:r>
            <a:br>
              <a:rPr lang="en-US" sz="2800" dirty="0"/>
            </a:br>
            <a:r>
              <a:rPr lang="en-US" sz="2800" dirty="0"/>
              <a:t>as long as we can trace back to root</a:t>
            </a:r>
          </a:p>
          <a:p>
            <a:r>
              <a:rPr lang="en-US" sz="2800" b="1" dirty="0"/>
              <a:t>Idea: </a:t>
            </a:r>
            <a:r>
              <a:rPr lang="en-US" sz="2800" dirty="0"/>
              <a:t>as we do a find,</a:t>
            </a:r>
            <a:br>
              <a:rPr lang="en-US" sz="2800" dirty="0"/>
            </a:br>
            <a:r>
              <a:rPr lang="en-US" sz="2800" dirty="0"/>
              <a:t>each node we visit gets</a:t>
            </a:r>
            <a:br>
              <a:rPr lang="en-US" sz="2800" dirty="0"/>
            </a:br>
            <a:r>
              <a:rPr lang="en-US" sz="2800" dirty="0"/>
              <a:t>updated to point</a:t>
            </a:r>
            <a:br>
              <a:rPr lang="en-US" sz="2800" dirty="0"/>
            </a:br>
            <a:r>
              <a:rPr lang="en-US" sz="2800" dirty="0"/>
              <a:t>directly to root</a:t>
            </a:r>
          </a:p>
          <a:p>
            <a:r>
              <a:rPr lang="en-US" sz="2800" u="sng" dirty="0"/>
              <a:t>Later</a:t>
            </a:r>
            <a:r>
              <a:rPr lang="en-US" sz="2800" dirty="0"/>
              <a:t> finds will be faster</a:t>
            </a:r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166" y="2237789"/>
            <a:ext cx="7432387" cy="4231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23</a:t>
            </a:r>
            <a:br>
              <a:rPr lang="en-US" dirty="0"/>
            </a:br>
            <a:r>
              <a:rPr lang="en-US" dirty="0"/>
              <a:t>(but not 23.1 and only first part of 23.2)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09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easy to implement</a:t>
            </a:r>
          </a:p>
          <a:p>
            <a:pPr lvl="1"/>
            <a:r>
              <a:rPr lang="en-US" dirty="0"/>
              <a:t>CLRS code uses recursion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lvl="1"/>
            <a:r>
              <a:rPr lang="en-US" dirty="0"/>
              <a:t>Or would loop and keep a list </a:t>
            </a:r>
          </a:p>
          <a:p>
            <a:pPr marL="0" indent="0">
              <a:buNone/>
            </a:pPr>
            <a:br>
              <a:rPr lang="en-US" sz="24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endParaRPr lang="en-US" sz="24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81200"/>
            <a:ext cx="4905895" cy="23097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374FBD-69D1-EB4F-AFBE-046A5716F7CA}"/>
              </a:ext>
            </a:extLst>
          </p:cNvPr>
          <p:cNvSpPr txBox="1">
            <a:spLocks/>
          </p:cNvSpPr>
          <p:nvPr/>
        </p:nvSpPr>
        <p:spPr>
          <a:xfrm>
            <a:off x="1054101" y="3447143"/>
            <a:ext cx="4800600" cy="3124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def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find_set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(x):</a:t>
            </a:r>
            <a:b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path = []</a:t>
            </a:r>
            <a:b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while x !=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path.append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(x)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x 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6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for n in path: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n.p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6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return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4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678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r>
                  <a:rPr lang="en-US" dirty="0"/>
                  <a:t>So overall Kruskal’s with path compression: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  <a:p>
                <a:r>
                  <a:rPr lang="en-US" sz="3000" dirty="0"/>
                  <a:t>Originally:</a:t>
                </a:r>
                <a:br>
                  <a:rPr lang="en-US" sz="3000" dirty="0"/>
                </a:br>
                <a:r>
                  <a:rPr lang="en-US" sz="2600" dirty="0"/>
                  <a:t> 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b="1" dirty="0"/>
                  <a:t> </a:t>
                </a:r>
                <a:r>
                  <a:rPr lang="en-US" sz="2600" i="1" dirty="0"/>
                  <a:t> </a:t>
                </a:r>
                <a:r>
                  <a:rPr lang="en-US" sz="2200" i="1" dirty="0"/>
                  <a:t>//Assumed find and union linear time</a:t>
                </a:r>
              </a:p>
              <a:p>
                <a:pPr lvl="1"/>
                <a:r>
                  <a:rPr lang="en-US" dirty="0"/>
                  <a:t>(Time complexity if we’d sorted edges and not used a heap?)</a:t>
                </a:r>
              </a:p>
            </p:txBody>
          </p:sp>
        </mc:Choice>
        <mc:Fallback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678363"/>
              </a:xfrm>
              <a:blipFill>
                <a:blip r:embed="rId4"/>
                <a:stretch>
                  <a:fillRect l="-1272" t="-2710" r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3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Kruskal’s MST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first part of 23.2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3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52761</TotalTime>
  <Words>1749</Words>
  <Application>Microsoft Macintosh PowerPoint</Application>
  <PresentationFormat>Widescreen</PresentationFormat>
  <Paragraphs>331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Helvetica Neue Thin</vt:lpstr>
      <vt:lpstr>Lucida Sans Typewriter</vt:lpstr>
      <vt:lpstr>Wingdings 3</vt:lpstr>
      <vt:lpstr>CS4102-SlimGray</vt:lpstr>
      <vt:lpstr>Kruskal’s MST Algorithm and Find-Union Data Structure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MST Algorithm</vt:lpstr>
      <vt:lpstr>Kruskal’s MST Algorithm</vt:lpstr>
      <vt:lpstr>Kruskal’s MST Algorithm</vt:lpstr>
      <vt:lpstr>MST Example</vt:lpstr>
      <vt:lpstr>MST and Kruskal’s Example</vt:lpstr>
      <vt:lpstr>Kruskal code</vt:lpstr>
      <vt:lpstr>Runtime of Kruskal’s</vt:lpstr>
      <vt:lpstr>Strategy for Kruskal’s</vt:lpstr>
      <vt:lpstr>Disjoint Sets and Find/Union Algorithms</vt:lpstr>
      <vt:lpstr>Union/Find and Disjoint Sets</vt:lpstr>
      <vt:lpstr>Represent Sets As Trees</vt:lpstr>
      <vt:lpstr>Union/Find and Disjoint Sets</vt:lpstr>
      <vt:lpstr>Union/Find and Disjoint Sets</vt:lpstr>
      <vt:lpstr>Union/Find and Disjoint Sets</vt:lpstr>
      <vt:lpstr>Union/Find and Disjoint Sets</vt:lpstr>
      <vt:lpstr>Example Using MST Example</vt:lpstr>
      <vt:lpstr>PowerPoint Presentation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860</cp:revision>
  <cp:lastPrinted>2020-02-12T20:02:02Z</cp:lastPrinted>
  <dcterms:created xsi:type="dcterms:W3CDTF">2017-08-21T20:54:06Z</dcterms:created>
  <dcterms:modified xsi:type="dcterms:W3CDTF">2022-03-01T20:57:06Z</dcterms:modified>
</cp:coreProperties>
</file>